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5" r:id="rId4"/>
    <p:sldId id="257" r:id="rId5"/>
    <p:sldId id="262" r:id="rId6"/>
    <p:sldId id="266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848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30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509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116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8775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8945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3793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304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85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3878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0235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8566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1061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02831-55C5-4116-A8AE-96C299A09F68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3DE43-937D-4931-8585-36E2F5150F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0729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85F990E-5712-45FF-B394-FF35D7EE436D}"/>
              </a:ext>
            </a:extLst>
          </p:cNvPr>
          <p:cNvSpPr txBox="1"/>
          <p:nvPr/>
        </p:nvSpPr>
        <p:spPr>
          <a:xfrm>
            <a:off x="2073662" y="2032000"/>
            <a:ext cx="4996689" cy="11837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500" b="1" dirty="0"/>
              <a:t>2025 </a:t>
            </a:r>
            <a:r>
              <a:rPr lang="ko-KR" altLang="en-US" sz="2500" b="1" dirty="0" err="1"/>
              <a:t>공예트렌드페어</a:t>
            </a:r>
            <a:endParaRPr lang="en-US" altLang="ko-KR" sz="2500" b="1" dirty="0"/>
          </a:p>
          <a:p>
            <a:pPr algn="ctr">
              <a:lnSpc>
                <a:spcPct val="150000"/>
              </a:lnSpc>
            </a:pPr>
            <a:r>
              <a:rPr lang="en-US" altLang="ko-KR" sz="2500" b="1" dirty="0"/>
              <a:t>&lt;</a:t>
            </a:r>
            <a:r>
              <a:rPr lang="ko-KR" altLang="en-US" sz="2500" b="1" dirty="0"/>
              <a:t>더 넥스트</a:t>
            </a:r>
            <a:r>
              <a:rPr lang="en-US" altLang="ko-KR" sz="2500" b="1" dirty="0"/>
              <a:t>(The Next)&gt; </a:t>
            </a:r>
            <a:r>
              <a:rPr lang="ko-KR" altLang="en-US" sz="2500" b="1" dirty="0"/>
              <a:t>참가신청서</a:t>
            </a:r>
            <a:endParaRPr lang="en-US" altLang="ko-KR" sz="25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04F3C1-AA9C-49E4-B36F-E63EE710A62D}"/>
              </a:ext>
            </a:extLst>
          </p:cNvPr>
          <p:cNvSpPr txBox="1"/>
          <p:nvPr/>
        </p:nvSpPr>
        <p:spPr>
          <a:xfrm>
            <a:off x="2936925" y="3746500"/>
            <a:ext cx="327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작가명</a:t>
            </a:r>
            <a:r>
              <a:rPr lang="en-US" altLang="ko-KR" dirty="0"/>
              <a:t>: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BC1314A-C038-4137-9107-A61C39A21C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0" t="9517"/>
          <a:stretch/>
        </p:blipFill>
        <p:spPr>
          <a:xfrm>
            <a:off x="6938494" y="216851"/>
            <a:ext cx="2019410" cy="434900"/>
          </a:xfrm>
          <a:prstGeom prst="rect">
            <a:avLst/>
          </a:prstGeom>
        </p:spPr>
      </p:pic>
      <p:cxnSp>
        <p:nvCxnSpPr>
          <p:cNvPr id="7" name="직선 연결선 272">
            <a:extLst>
              <a:ext uri="{FF2B5EF4-FFF2-40B4-BE49-F238E27FC236}">
                <a16:creationId xmlns:a16="http://schemas.microsoft.com/office/drawing/2014/main" id="{F1DA538D-1166-44A8-BBB7-9B25EB3502BC}"/>
              </a:ext>
            </a:extLst>
          </p:cNvPr>
          <p:cNvCxnSpPr>
            <a:cxnSpLocks/>
          </p:cNvCxnSpPr>
          <p:nvPr/>
        </p:nvCxnSpPr>
        <p:spPr>
          <a:xfrm>
            <a:off x="783166" y="3429000"/>
            <a:ext cx="7755467" cy="0"/>
          </a:xfrm>
          <a:prstGeom prst="line">
            <a:avLst/>
          </a:prstGeom>
          <a:ln w="12700">
            <a:solidFill>
              <a:srgbClr val="84848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96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FA88974-7B1E-4A4F-B1B7-77724E91B9B7}"/>
              </a:ext>
            </a:extLst>
          </p:cNvPr>
          <p:cNvSpPr txBox="1"/>
          <p:nvPr/>
        </p:nvSpPr>
        <p:spPr>
          <a:xfrm>
            <a:off x="254000" y="285234"/>
            <a:ext cx="1622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작성 유의사항</a:t>
            </a:r>
          </a:p>
        </p:txBody>
      </p:sp>
      <p:cxnSp>
        <p:nvCxnSpPr>
          <p:cNvPr id="7" name="직선 연결선 272">
            <a:extLst>
              <a:ext uri="{FF2B5EF4-FFF2-40B4-BE49-F238E27FC236}">
                <a16:creationId xmlns:a16="http://schemas.microsoft.com/office/drawing/2014/main" id="{A722708E-2852-4010-B837-E3137F756DAE}"/>
              </a:ext>
            </a:extLst>
          </p:cNvPr>
          <p:cNvCxnSpPr>
            <a:cxnSpLocks/>
          </p:cNvCxnSpPr>
          <p:nvPr/>
        </p:nvCxnSpPr>
        <p:spPr>
          <a:xfrm>
            <a:off x="254000" y="667266"/>
            <a:ext cx="8483601" cy="0"/>
          </a:xfrm>
          <a:prstGeom prst="line">
            <a:avLst/>
          </a:prstGeom>
          <a:ln w="12700">
            <a:solidFill>
              <a:srgbClr val="84848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88DBF375-25A2-4117-B413-CAC3D8139617}"/>
              </a:ext>
            </a:extLst>
          </p:cNvPr>
          <p:cNvSpPr/>
          <p:nvPr/>
        </p:nvSpPr>
        <p:spPr>
          <a:xfrm>
            <a:off x="254000" y="798991"/>
            <a:ext cx="8826501" cy="2527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출품작 정보는 심사를 포함한 페어 홈페이지 및 안내자료 등 행사와 관련한 참고자료로 활용됩니다</a:t>
            </a:r>
            <a:r>
              <a:rPr lang="en-US" altLang="ko-KR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en-US" altLang="ko-KR" sz="1400" kern="0" spc="-5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285750" marR="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출품작</a:t>
            </a:r>
            <a:r>
              <a:rPr lang="ko-KR" altLang="en-US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은 저작권 및 기타 타인의 권리침해 소지가 없는 작품이어야 합니다</a:t>
            </a:r>
            <a:r>
              <a:rPr lang="en-US" altLang="ko-KR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</a:p>
          <a:p>
            <a:pPr marL="285750" marR="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altLang="ko-KR" sz="1400" b="1" u="sng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400" b="1" u="sng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년 이내 </a:t>
            </a:r>
            <a:r>
              <a:rPr lang="ko-KR" altLang="en-US" sz="1400" b="1" u="sng" kern="0" dirty="0">
                <a:latin typeface="맑은 고딕" panose="020B0503020000020004" pitchFamily="50" charset="-127"/>
              </a:rPr>
              <a:t>신작만</a:t>
            </a:r>
            <a:r>
              <a:rPr lang="en-US" altLang="ko-KR" sz="1400" b="1" u="sng" kern="0" dirty="0">
                <a:latin typeface="맑은 고딕" panose="020B0503020000020004" pitchFamily="50" charset="-127"/>
              </a:rPr>
              <a:t> </a:t>
            </a:r>
            <a:r>
              <a:rPr lang="ko-KR" altLang="en-US" sz="1400" b="1" u="sng" kern="0" dirty="0">
                <a:latin typeface="맑은 고딕" panose="020B0503020000020004" pitchFamily="50" charset="-127"/>
              </a:rPr>
              <a:t>출품</a:t>
            </a:r>
            <a:r>
              <a:rPr lang="ko-KR" altLang="en-US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해 주시기 바랍니다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  <a:p>
            <a:pPr marL="285750" marR="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더 넥스트</a:t>
            </a:r>
            <a:r>
              <a:rPr lang="en-US" altLang="ko-KR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(The Next) </a:t>
            </a:r>
            <a:r>
              <a:rPr lang="ko-KR" altLang="en-US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기획관에 출품을 희망하는 </a:t>
            </a:r>
            <a:r>
              <a:rPr lang="en-US" altLang="ko-KR" sz="1400" b="1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1400" b="1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점의 작품을 </a:t>
            </a:r>
            <a:r>
              <a:rPr lang="ko-KR" altLang="en-US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소개해주시기 바랍니다</a:t>
            </a:r>
            <a:r>
              <a:rPr lang="en-US" altLang="ko-KR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en-US" altLang="ko-KR" sz="1500" kern="0" spc="-5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57480" marR="0" indent="-15748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5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200660" marR="0" indent="-20066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500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500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파일 제출 형식</a:t>
            </a:r>
            <a:r>
              <a:rPr lang="en-US" altLang="ko-KR" sz="1500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: PDF</a:t>
            </a:r>
          </a:p>
          <a:p>
            <a:pPr marL="200660" marR="0" indent="-20066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500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500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파일 제목</a:t>
            </a:r>
            <a:r>
              <a:rPr lang="en-US" altLang="ko-KR" sz="1500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500" kern="0" dirty="0" err="1">
                <a:solidFill>
                  <a:srgbClr val="0000FF"/>
                </a:solidFill>
                <a:latin typeface="맑은 고딕" panose="020B0503020000020004" pitchFamily="50" charset="-127"/>
              </a:rPr>
              <a:t>더넥스트</a:t>
            </a:r>
            <a:r>
              <a:rPr lang="en-US" altLang="ko-KR" sz="1500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_000</a:t>
            </a:r>
            <a:r>
              <a:rPr lang="ko-KR" altLang="en-US" sz="1500" kern="0" dirty="0" err="1">
                <a:solidFill>
                  <a:srgbClr val="0000FF"/>
                </a:solidFill>
                <a:latin typeface="맑은 고딕" panose="020B0503020000020004" pitchFamily="50" charset="-127"/>
              </a:rPr>
              <a:t>작가명</a:t>
            </a:r>
            <a:r>
              <a:rPr lang="en-US" altLang="ko-KR" sz="1500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_</a:t>
            </a:r>
            <a:r>
              <a:rPr lang="ko-KR" altLang="en-US" sz="1500" kern="0" dirty="0">
                <a:solidFill>
                  <a:srgbClr val="0000FF"/>
                </a:solidFill>
                <a:latin typeface="맑은 고딕" panose="020B0503020000020004" pitchFamily="50" charset="-127"/>
              </a:rPr>
              <a:t>참가신청서</a:t>
            </a:r>
            <a:endParaRPr lang="ko-KR" altLang="en-US" sz="1500" kern="0" spc="0" dirty="0">
              <a:solidFill>
                <a:srgbClr val="0000FF"/>
              </a:solidFill>
              <a:effectLst/>
              <a:latin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85686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E742FC8-F9BF-4E28-83EA-27F3A8F19557}"/>
              </a:ext>
            </a:extLst>
          </p:cNvPr>
          <p:cNvSpPr txBox="1"/>
          <p:nvPr/>
        </p:nvSpPr>
        <p:spPr>
          <a:xfrm>
            <a:off x="563034" y="884238"/>
            <a:ext cx="8001000" cy="171861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 err="1">
                <a:latin typeface="+mn-ea"/>
                <a:cs typeface="함초롬돋움" panose="020B0604000101010101" pitchFamily="50" charset="-127"/>
              </a:rPr>
              <a:t>작가명</a:t>
            </a:r>
            <a:r>
              <a:rPr lang="ko-KR" altLang="en-US" sz="1200" dirty="0">
                <a:latin typeface="+mn-ea"/>
                <a:cs typeface="함초롬돋움" panose="020B0604000101010101" pitchFamily="50" charset="-127"/>
              </a:rPr>
              <a:t> </a:t>
            </a:r>
            <a:r>
              <a:rPr lang="en-US" altLang="ko-KR" sz="1200" dirty="0">
                <a:latin typeface="+mn-ea"/>
                <a:cs typeface="함초롬돋움" panose="020B0604000101010101" pitchFamily="50" charset="-127"/>
              </a:rPr>
              <a:t>: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>
                <a:latin typeface="+mn-ea"/>
                <a:cs typeface="함초롬돋움" panose="020B0604000101010101" pitchFamily="50" charset="-127"/>
              </a:rPr>
              <a:t>생년월일 </a:t>
            </a:r>
            <a:r>
              <a:rPr lang="en-US" altLang="ko-KR" sz="1200" dirty="0">
                <a:latin typeface="+mn-ea"/>
                <a:cs typeface="함초롬돋움" panose="020B0604000101010101" pitchFamily="50" charset="-127"/>
              </a:rPr>
              <a:t>: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>
                <a:latin typeface="+mn-ea"/>
                <a:cs typeface="함초롬돋움" panose="020B0604000101010101" pitchFamily="50" charset="-127"/>
              </a:rPr>
              <a:t>연락처 </a:t>
            </a:r>
            <a:r>
              <a:rPr lang="en-US" altLang="ko-KR" sz="1200" dirty="0">
                <a:latin typeface="+mn-ea"/>
                <a:cs typeface="함초롬돋움" panose="020B0604000101010101" pitchFamily="50" charset="-127"/>
              </a:rPr>
              <a:t>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>
                <a:latin typeface="+mn-ea"/>
                <a:cs typeface="함초롬돋움" panose="020B0604000101010101" pitchFamily="50" charset="-127"/>
              </a:rPr>
              <a:t>이메일 </a:t>
            </a:r>
            <a:r>
              <a:rPr lang="en-US" altLang="ko-KR" sz="1200" dirty="0">
                <a:latin typeface="+mn-ea"/>
                <a:cs typeface="함초롬돋움" panose="020B0604000101010101" pitchFamily="50" charset="-127"/>
              </a:rPr>
              <a:t>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>
                <a:latin typeface="+mn-ea"/>
                <a:cs typeface="함초롬돋움" panose="020B0604000101010101" pitchFamily="50" charset="-127"/>
              </a:rPr>
              <a:t>홈페이지 </a:t>
            </a:r>
            <a:r>
              <a:rPr lang="en-US" altLang="ko-KR" sz="1200" dirty="0">
                <a:latin typeface="+mn-ea"/>
                <a:cs typeface="함초롬돋움" panose="020B0604000101010101" pitchFamily="50" charset="-127"/>
              </a:rPr>
              <a:t>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>
                <a:latin typeface="+mn-ea"/>
                <a:cs typeface="함초롬돋움" panose="020B0604000101010101" pitchFamily="50" charset="-127"/>
              </a:rPr>
              <a:t>SNS :</a:t>
            </a:r>
            <a:endParaRPr lang="ko-KR" altLang="en-US" sz="1200" dirty="0">
              <a:latin typeface="+mn-ea"/>
              <a:cs typeface="함초롬돋움" panose="020B0604000101010101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C29882E-53B2-4C4C-A741-1D2F26F798E0}"/>
              </a:ext>
            </a:extLst>
          </p:cNvPr>
          <p:cNvSpPr/>
          <p:nvPr/>
        </p:nvSpPr>
        <p:spPr>
          <a:xfrm>
            <a:off x="461433" y="435658"/>
            <a:ext cx="1976967" cy="370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1010" indent="-461010" fontAlgn="base">
              <a:lnSpc>
                <a:spcPct val="110000"/>
              </a:lnSpc>
            </a:pP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작가소개</a:t>
            </a:r>
            <a:endParaRPr lang="en-US" altLang="ko-KR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811E35-DC8E-4524-8BB3-5BE9EAEF879A}"/>
              </a:ext>
            </a:extLst>
          </p:cNvPr>
          <p:cNvSpPr txBox="1"/>
          <p:nvPr/>
        </p:nvSpPr>
        <p:spPr>
          <a:xfrm>
            <a:off x="571500" y="2758139"/>
            <a:ext cx="8001000" cy="254960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dirty="0">
                <a:latin typeface="+mn-ea"/>
                <a:cs typeface="함초롬돋움" panose="020B0604000101010101" pitchFamily="50" charset="-127"/>
              </a:rPr>
              <a:t>주요 경력 및 이력 </a:t>
            </a:r>
            <a:r>
              <a:rPr lang="en-US" altLang="ko-KR" sz="1200" dirty="0">
                <a:latin typeface="+mn-ea"/>
                <a:cs typeface="함초롬돋움" panose="020B0604000101010101" pitchFamily="50" charset="-127"/>
              </a:rPr>
              <a:t>(</a:t>
            </a:r>
            <a:r>
              <a:rPr lang="ko-KR" altLang="en-US" sz="1200" dirty="0">
                <a:latin typeface="+mn-ea"/>
                <a:cs typeface="함초롬돋움" panose="020B0604000101010101" pitchFamily="50" charset="-127"/>
              </a:rPr>
              <a:t>최근 </a:t>
            </a:r>
            <a:r>
              <a:rPr lang="en-US" altLang="ko-KR" sz="1200" dirty="0">
                <a:latin typeface="+mn-ea"/>
                <a:cs typeface="함초롬돋움" panose="020B0604000101010101" pitchFamily="50" charset="-127"/>
              </a:rPr>
              <a:t>5</a:t>
            </a:r>
            <a:r>
              <a:rPr lang="ko-KR" altLang="en-US" sz="1200" dirty="0">
                <a:latin typeface="+mn-ea"/>
                <a:cs typeface="함초롬돋움" panose="020B0604000101010101" pitchFamily="50" charset="-127"/>
              </a:rPr>
              <a:t>년 이내 활동을 간략히 기재</a:t>
            </a:r>
            <a:r>
              <a:rPr lang="en-US" altLang="ko-KR" sz="1200" dirty="0">
                <a:latin typeface="+mn-ea"/>
                <a:cs typeface="함초롬돋움" panose="020B0604000101010101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함초롬돋움" panose="020B0604000101010101" pitchFamily="50" charset="-127"/>
              <a:buChar char="—"/>
            </a:pPr>
            <a:r>
              <a:rPr lang="ko-KR" altLang="en-US" sz="1200" i="1" dirty="0">
                <a:solidFill>
                  <a:srgbClr val="FF0000"/>
                </a:solidFill>
                <a:latin typeface="+mn-ea"/>
                <a:cs typeface="함초롬돋움" panose="020B0604000101010101" pitchFamily="50" charset="-127"/>
              </a:rPr>
              <a:t>주요경력 기재</a:t>
            </a:r>
            <a:endParaRPr lang="en-US" altLang="ko-KR" sz="1200" i="1" dirty="0">
              <a:solidFill>
                <a:srgbClr val="FF0000"/>
              </a:solidFill>
              <a:latin typeface="+mn-ea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함초롬돋움" panose="020B0604000101010101" pitchFamily="50" charset="-127"/>
              <a:buChar char="—"/>
            </a:pPr>
            <a:endParaRPr lang="en-US" altLang="ko-KR" sz="1200" dirty="0">
              <a:latin typeface="+mn-ea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함초롬돋움" panose="020B0604000101010101" pitchFamily="50" charset="-127"/>
              <a:buChar char="—"/>
            </a:pPr>
            <a:endParaRPr lang="en-US" altLang="ko-KR" sz="1200" dirty="0">
              <a:latin typeface="+mn-ea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함초롬돋움" panose="020B0604000101010101" pitchFamily="50" charset="-127"/>
              <a:buChar char="—"/>
            </a:pPr>
            <a:endParaRPr lang="en-US" altLang="ko-KR" sz="1200" dirty="0">
              <a:latin typeface="+mn-ea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함초롬돋움" panose="020B0604000101010101" pitchFamily="50" charset="-127"/>
              <a:buChar char="—"/>
            </a:pPr>
            <a:endParaRPr lang="en-US" altLang="ko-KR" sz="1200" dirty="0">
              <a:latin typeface="+mn-ea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함초롬돋움" panose="020B0604000101010101" pitchFamily="50" charset="-127"/>
              <a:buChar char="—"/>
            </a:pPr>
            <a:endParaRPr lang="en-US" altLang="ko-KR" sz="1200" dirty="0">
              <a:latin typeface="+mn-ea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함초롬돋움" panose="020B0604000101010101" pitchFamily="50" charset="-127"/>
              <a:buChar char="—"/>
            </a:pPr>
            <a:endParaRPr lang="en-US" altLang="ko-KR" sz="1200" dirty="0">
              <a:latin typeface="+mn-ea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함초롬돋움" panose="020B0604000101010101" pitchFamily="50" charset="-127"/>
              <a:buChar char="—"/>
            </a:pPr>
            <a:endParaRPr lang="en-US" altLang="ko-KR" sz="1200" dirty="0">
              <a:latin typeface="+mn-ea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9BEA7DC-669C-45E8-832E-9A39FF6029EF}"/>
              </a:ext>
            </a:extLst>
          </p:cNvPr>
          <p:cNvSpPr/>
          <p:nvPr/>
        </p:nvSpPr>
        <p:spPr>
          <a:xfrm>
            <a:off x="554568" y="5404375"/>
            <a:ext cx="800946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ko-KR" altLang="en-US" sz="11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위 내용은 사실과 다른 내용이 없음을 확인하고 </a:t>
            </a:r>
            <a:r>
              <a:rPr lang="ko-KR" altLang="en-US" sz="1100" u="sng" kern="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모집 요강</a:t>
            </a:r>
            <a:r>
              <a:rPr lang="en-US" altLang="ko-KR" sz="1100" u="sng" kern="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, </a:t>
            </a:r>
            <a:r>
              <a:rPr lang="ko-KR" altLang="en-US" sz="1100" u="sng" kern="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맑은 고딕" panose="020B0503020000020004" pitchFamily="50" charset="-127"/>
              </a:rPr>
              <a:t>약관 및 유의 사항</a:t>
            </a:r>
            <a:r>
              <a:rPr lang="ko-KR" altLang="en-US" sz="11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을 확인하였으며</a:t>
            </a:r>
            <a:r>
              <a:rPr lang="en-US" altLang="ko-KR" sz="11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사실과 다른 내용이 있을 경우</a:t>
            </a:r>
            <a:r>
              <a:rPr lang="en-US" altLang="ko-KR" sz="11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참가 신청의 무효</a:t>
            </a:r>
            <a:r>
              <a:rPr lang="en-US" altLang="ko-KR" sz="11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취소 등에 대해 이의가 없음을 서약합니다</a:t>
            </a:r>
            <a:r>
              <a:rPr lang="en-US" altLang="ko-KR" sz="11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  <a:p>
            <a:pPr marR="63500" algn="ctr" fontAlgn="base">
              <a:lnSpc>
                <a:spcPct val="160000"/>
              </a:lnSpc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2025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년       월       일 </a:t>
            </a:r>
            <a:endParaRPr lang="ko-KR" altLang="en-US" sz="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r" fontAlgn="base">
              <a:lnSpc>
                <a:spcPct val="160000"/>
              </a:lnSpc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신청인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:                   </a:t>
            </a:r>
            <a:r>
              <a:rPr lang="en-US" altLang="ko-KR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( </a:t>
            </a:r>
            <a:r>
              <a:rPr lang="ko-KR" altLang="en-US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인 </a:t>
            </a:r>
            <a:r>
              <a:rPr lang="en-US" altLang="ko-KR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endParaRPr lang="ko-KR" altLang="en-US" sz="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4151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51F699A4-AAB5-4C48-985B-A5A11B7458C0}"/>
              </a:ext>
            </a:extLst>
          </p:cNvPr>
          <p:cNvSpPr/>
          <p:nvPr/>
        </p:nvSpPr>
        <p:spPr>
          <a:xfrm>
            <a:off x="406399" y="850900"/>
            <a:ext cx="5130801" cy="543560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정면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8BD4AE-8C11-482E-A404-D5838D0B1FEE}"/>
              </a:ext>
            </a:extLst>
          </p:cNvPr>
          <p:cNvSpPr txBox="1"/>
          <p:nvPr/>
        </p:nvSpPr>
        <p:spPr>
          <a:xfrm>
            <a:off x="254000" y="285234"/>
            <a:ext cx="2254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출품작</a:t>
            </a:r>
            <a:r>
              <a:rPr lang="en-US" altLang="ko-KR" b="1" dirty="0"/>
              <a:t>1 </a:t>
            </a:r>
            <a:r>
              <a:rPr lang="ko-KR" altLang="en-US" b="1" dirty="0"/>
              <a:t>대표사진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614825-751C-421C-89C4-6856D8B5450D}"/>
              </a:ext>
            </a:extLst>
          </p:cNvPr>
          <p:cNvSpPr txBox="1"/>
          <p:nvPr/>
        </p:nvSpPr>
        <p:spPr>
          <a:xfrm>
            <a:off x="5730046" y="850900"/>
            <a:ext cx="2666114" cy="31709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 err="1"/>
              <a:t>작가명</a:t>
            </a:r>
            <a:r>
              <a:rPr lang="en-US" altLang="ko-KR" sz="1500" dirty="0"/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 err="1"/>
              <a:t>작품명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제작연도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규격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매체</a:t>
            </a:r>
            <a:r>
              <a:rPr lang="en-US" altLang="ko-KR" sz="1500" dirty="0"/>
              <a:t>(</a:t>
            </a:r>
            <a:r>
              <a:rPr lang="ko-KR" altLang="en-US" sz="1500" dirty="0"/>
              <a:t>소재</a:t>
            </a:r>
            <a:r>
              <a:rPr lang="en-US" altLang="ko-KR" sz="1500" dirty="0"/>
              <a:t>):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작가가격</a:t>
            </a:r>
            <a:r>
              <a:rPr lang="en-US" altLang="ko-KR" sz="1500" dirty="0"/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작품설명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500" dirty="0">
                <a:solidFill>
                  <a:srgbClr val="0000FF"/>
                </a:solidFill>
              </a:rPr>
              <a:t>제작 취지나 작품 주요 특성을</a:t>
            </a:r>
            <a:endParaRPr lang="en-US" altLang="ko-KR" sz="15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solidFill>
                  <a:srgbClr val="0000FF"/>
                </a:solidFill>
              </a:rPr>
              <a:t>3~5</a:t>
            </a:r>
            <a:r>
              <a:rPr lang="ko-KR" altLang="en-US" sz="1500" dirty="0">
                <a:solidFill>
                  <a:srgbClr val="0000FF"/>
                </a:solidFill>
              </a:rPr>
              <a:t>문장 내외로 간략히 작성</a:t>
            </a:r>
          </a:p>
        </p:txBody>
      </p:sp>
      <p:cxnSp>
        <p:nvCxnSpPr>
          <p:cNvPr id="10" name="직선 연결선 272">
            <a:extLst>
              <a:ext uri="{FF2B5EF4-FFF2-40B4-BE49-F238E27FC236}">
                <a16:creationId xmlns:a16="http://schemas.microsoft.com/office/drawing/2014/main" id="{918A6E88-B0EA-4722-B453-542CF40DF777}"/>
              </a:ext>
            </a:extLst>
          </p:cNvPr>
          <p:cNvCxnSpPr>
            <a:cxnSpLocks/>
          </p:cNvCxnSpPr>
          <p:nvPr/>
        </p:nvCxnSpPr>
        <p:spPr>
          <a:xfrm>
            <a:off x="254000" y="667266"/>
            <a:ext cx="8483601" cy="0"/>
          </a:xfrm>
          <a:prstGeom prst="line">
            <a:avLst/>
          </a:prstGeom>
          <a:ln w="12700">
            <a:solidFill>
              <a:srgbClr val="84848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985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51F699A4-AAB5-4C48-985B-A5A11B7458C0}"/>
              </a:ext>
            </a:extLst>
          </p:cNvPr>
          <p:cNvSpPr/>
          <p:nvPr/>
        </p:nvSpPr>
        <p:spPr>
          <a:xfrm>
            <a:off x="330200" y="850901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측면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>
                <a:solidFill>
                  <a:srgbClr val="0000FF"/>
                </a:solidFill>
              </a:rPr>
              <a:t>좌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8BD4AE-8C11-482E-A404-D5838D0B1FEE}"/>
              </a:ext>
            </a:extLst>
          </p:cNvPr>
          <p:cNvSpPr txBox="1"/>
          <p:nvPr/>
        </p:nvSpPr>
        <p:spPr>
          <a:xfrm>
            <a:off x="254000" y="285234"/>
            <a:ext cx="2137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출품작 세부 내용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cxnSp>
        <p:nvCxnSpPr>
          <p:cNvPr id="10" name="직선 연결선 272">
            <a:extLst>
              <a:ext uri="{FF2B5EF4-FFF2-40B4-BE49-F238E27FC236}">
                <a16:creationId xmlns:a16="http://schemas.microsoft.com/office/drawing/2014/main" id="{918A6E88-B0EA-4722-B453-542CF40DF777}"/>
              </a:ext>
            </a:extLst>
          </p:cNvPr>
          <p:cNvCxnSpPr>
            <a:cxnSpLocks/>
          </p:cNvCxnSpPr>
          <p:nvPr/>
        </p:nvCxnSpPr>
        <p:spPr>
          <a:xfrm>
            <a:off x="254000" y="667266"/>
            <a:ext cx="8483601" cy="0"/>
          </a:xfrm>
          <a:prstGeom prst="line">
            <a:avLst/>
          </a:prstGeom>
          <a:ln w="12700">
            <a:solidFill>
              <a:srgbClr val="84848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>
            <a:extLst>
              <a:ext uri="{FF2B5EF4-FFF2-40B4-BE49-F238E27FC236}">
                <a16:creationId xmlns:a16="http://schemas.microsoft.com/office/drawing/2014/main" id="{B0554E44-372E-431E-B887-25EA8DB4A413}"/>
              </a:ext>
            </a:extLst>
          </p:cNvPr>
          <p:cNvSpPr/>
          <p:nvPr/>
        </p:nvSpPr>
        <p:spPr>
          <a:xfrm>
            <a:off x="4588934" y="850901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측면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>
                <a:solidFill>
                  <a:srgbClr val="0000FF"/>
                </a:solidFill>
              </a:rPr>
              <a:t>우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636AA8E-93A4-4517-9FC0-F1B14D62F8C6}"/>
              </a:ext>
            </a:extLst>
          </p:cNvPr>
          <p:cNvSpPr/>
          <p:nvPr/>
        </p:nvSpPr>
        <p:spPr>
          <a:xfrm>
            <a:off x="330200" y="3712634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측면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 err="1">
                <a:solidFill>
                  <a:srgbClr val="0000FF"/>
                </a:solidFill>
              </a:rPr>
              <a:t>부감샷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7CDD382-C287-40ED-96E6-C773239B9AD3}"/>
              </a:ext>
            </a:extLst>
          </p:cNvPr>
          <p:cNvSpPr/>
          <p:nvPr/>
        </p:nvSpPr>
        <p:spPr>
          <a:xfrm>
            <a:off x="4588934" y="3712633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기타사진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42366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51F699A4-AAB5-4C48-985B-A5A11B7458C0}"/>
              </a:ext>
            </a:extLst>
          </p:cNvPr>
          <p:cNvSpPr/>
          <p:nvPr/>
        </p:nvSpPr>
        <p:spPr>
          <a:xfrm>
            <a:off x="406399" y="850900"/>
            <a:ext cx="5130801" cy="543560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정면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8BD4AE-8C11-482E-A404-D5838D0B1FEE}"/>
              </a:ext>
            </a:extLst>
          </p:cNvPr>
          <p:cNvSpPr txBox="1"/>
          <p:nvPr/>
        </p:nvSpPr>
        <p:spPr>
          <a:xfrm>
            <a:off x="254000" y="285234"/>
            <a:ext cx="2201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출품작</a:t>
            </a:r>
            <a:r>
              <a:rPr lang="en-US" altLang="ko-KR" b="1" dirty="0"/>
              <a:t>2 </a:t>
            </a:r>
            <a:r>
              <a:rPr lang="ko-KR" altLang="en-US" b="1" dirty="0"/>
              <a:t>대표사진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614825-751C-421C-89C4-6856D8B5450D}"/>
              </a:ext>
            </a:extLst>
          </p:cNvPr>
          <p:cNvSpPr txBox="1"/>
          <p:nvPr/>
        </p:nvSpPr>
        <p:spPr>
          <a:xfrm>
            <a:off x="5730046" y="850900"/>
            <a:ext cx="2666114" cy="31709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 err="1"/>
              <a:t>작가명</a:t>
            </a:r>
            <a:r>
              <a:rPr lang="en-US" altLang="ko-KR" sz="1500" dirty="0"/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 err="1"/>
              <a:t>작품명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제작연도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규격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매체</a:t>
            </a:r>
            <a:r>
              <a:rPr lang="en-US" altLang="ko-KR" sz="1500" dirty="0"/>
              <a:t>(</a:t>
            </a:r>
            <a:r>
              <a:rPr lang="ko-KR" altLang="en-US" sz="1500" dirty="0"/>
              <a:t>소재</a:t>
            </a:r>
            <a:r>
              <a:rPr lang="en-US" altLang="ko-KR" sz="1500" dirty="0"/>
              <a:t>):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작가가격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작품설명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500" dirty="0">
                <a:solidFill>
                  <a:srgbClr val="0000FF"/>
                </a:solidFill>
              </a:rPr>
              <a:t>제작 취지나 작품 주요 특성을</a:t>
            </a:r>
            <a:endParaRPr lang="en-US" altLang="ko-KR" sz="15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solidFill>
                  <a:srgbClr val="0000FF"/>
                </a:solidFill>
              </a:rPr>
              <a:t>3~5</a:t>
            </a:r>
            <a:r>
              <a:rPr lang="ko-KR" altLang="en-US" sz="1500" dirty="0">
                <a:solidFill>
                  <a:srgbClr val="0000FF"/>
                </a:solidFill>
              </a:rPr>
              <a:t>문장 내외로 간략히 작성</a:t>
            </a:r>
          </a:p>
        </p:txBody>
      </p:sp>
      <p:cxnSp>
        <p:nvCxnSpPr>
          <p:cNvPr id="10" name="직선 연결선 272">
            <a:extLst>
              <a:ext uri="{FF2B5EF4-FFF2-40B4-BE49-F238E27FC236}">
                <a16:creationId xmlns:a16="http://schemas.microsoft.com/office/drawing/2014/main" id="{918A6E88-B0EA-4722-B453-542CF40DF777}"/>
              </a:ext>
            </a:extLst>
          </p:cNvPr>
          <p:cNvCxnSpPr>
            <a:cxnSpLocks/>
          </p:cNvCxnSpPr>
          <p:nvPr/>
        </p:nvCxnSpPr>
        <p:spPr>
          <a:xfrm>
            <a:off x="254000" y="667266"/>
            <a:ext cx="8483601" cy="0"/>
          </a:xfrm>
          <a:prstGeom prst="line">
            <a:avLst/>
          </a:prstGeom>
          <a:ln w="12700">
            <a:solidFill>
              <a:srgbClr val="84848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2134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51F699A4-AAB5-4C48-985B-A5A11B7458C0}"/>
              </a:ext>
            </a:extLst>
          </p:cNvPr>
          <p:cNvSpPr/>
          <p:nvPr/>
        </p:nvSpPr>
        <p:spPr>
          <a:xfrm>
            <a:off x="330200" y="850901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측면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>
                <a:solidFill>
                  <a:srgbClr val="0000FF"/>
                </a:solidFill>
              </a:rPr>
              <a:t>좌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8BD4AE-8C11-482E-A404-D5838D0B1FEE}"/>
              </a:ext>
            </a:extLst>
          </p:cNvPr>
          <p:cNvSpPr txBox="1"/>
          <p:nvPr/>
        </p:nvSpPr>
        <p:spPr>
          <a:xfrm>
            <a:off x="254000" y="285234"/>
            <a:ext cx="2137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출품작 세부 내용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cxnSp>
        <p:nvCxnSpPr>
          <p:cNvPr id="10" name="직선 연결선 272">
            <a:extLst>
              <a:ext uri="{FF2B5EF4-FFF2-40B4-BE49-F238E27FC236}">
                <a16:creationId xmlns:a16="http://schemas.microsoft.com/office/drawing/2014/main" id="{918A6E88-B0EA-4722-B453-542CF40DF777}"/>
              </a:ext>
            </a:extLst>
          </p:cNvPr>
          <p:cNvCxnSpPr>
            <a:cxnSpLocks/>
          </p:cNvCxnSpPr>
          <p:nvPr/>
        </p:nvCxnSpPr>
        <p:spPr>
          <a:xfrm>
            <a:off x="254000" y="667266"/>
            <a:ext cx="8483601" cy="0"/>
          </a:xfrm>
          <a:prstGeom prst="line">
            <a:avLst/>
          </a:prstGeom>
          <a:ln w="12700">
            <a:solidFill>
              <a:srgbClr val="84848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>
            <a:extLst>
              <a:ext uri="{FF2B5EF4-FFF2-40B4-BE49-F238E27FC236}">
                <a16:creationId xmlns:a16="http://schemas.microsoft.com/office/drawing/2014/main" id="{B0554E44-372E-431E-B887-25EA8DB4A413}"/>
              </a:ext>
            </a:extLst>
          </p:cNvPr>
          <p:cNvSpPr/>
          <p:nvPr/>
        </p:nvSpPr>
        <p:spPr>
          <a:xfrm>
            <a:off x="4588934" y="850901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측면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>
                <a:solidFill>
                  <a:srgbClr val="0000FF"/>
                </a:solidFill>
              </a:rPr>
              <a:t>우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636AA8E-93A4-4517-9FC0-F1B14D62F8C6}"/>
              </a:ext>
            </a:extLst>
          </p:cNvPr>
          <p:cNvSpPr/>
          <p:nvPr/>
        </p:nvSpPr>
        <p:spPr>
          <a:xfrm>
            <a:off x="330200" y="3712634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측면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 err="1">
                <a:solidFill>
                  <a:srgbClr val="0000FF"/>
                </a:solidFill>
              </a:rPr>
              <a:t>부감샷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7CDD382-C287-40ED-96E6-C773239B9AD3}"/>
              </a:ext>
            </a:extLst>
          </p:cNvPr>
          <p:cNvSpPr/>
          <p:nvPr/>
        </p:nvSpPr>
        <p:spPr>
          <a:xfrm>
            <a:off x="4588934" y="3712633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기타사진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19747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51F699A4-AAB5-4C48-985B-A5A11B7458C0}"/>
              </a:ext>
            </a:extLst>
          </p:cNvPr>
          <p:cNvSpPr/>
          <p:nvPr/>
        </p:nvSpPr>
        <p:spPr>
          <a:xfrm>
            <a:off x="406399" y="850900"/>
            <a:ext cx="5130801" cy="543560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정면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8BD4AE-8C11-482E-A404-D5838D0B1FEE}"/>
              </a:ext>
            </a:extLst>
          </p:cNvPr>
          <p:cNvSpPr txBox="1"/>
          <p:nvPr/>
        </p:nvSpPr>
        <p:spPr>
          <a:xfrm>
            <a:off x="254000" y="285234"/>
            <a:ext cx="2201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출품작</a:t>
            </a:r>
            <a:r>
              <a:rPr lang="en-US" altLang="ko-KR" b="1" dirty="0"/>
              <a:t>3 </a:t>
            </a:r>
            <a:r>
              <a:rPr lang="ko-KR" altLang="en-US" b="1" dirty="0"/>
              <a:t>대표사진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614825-751C-421C-89C4-6856D8B5450D}"/>
              </a:ext>
            </a:extLst>
          </p:cNvPr>
          <p:cNvSpPr txBox="1"/>
          <p:nvPr/>
        </p:nvSpPr>
        <p:spPr>
          <a:xfrm>
            <a:off x="5730046" y="850900"/>
            <a:ext cx="2666114" cy="31709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 err="1"/>
              <a:t>작가명</a:t>
            </a:r>
            <a:r>
              <a:rPr lang="en-US" altLang="ko-KR" sz="1500" dirty="0"/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 err="1"/>
              <a:t>작품명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제작연도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규격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매체</a:t>
            </a:r>
            <a:r>
              <a:rPr lang="en-US" altLang="ko-KR" sz="1500" dirty="0"/>
              <a:t>(</a:t>
            </a:r>
            <a:r>
              <a:rPr lang="ko-KR" altLang="en-US" sz="1500" dirty="0"/>
              <a:t>소재</a:t>
            </a:r>
            <a:r>
              <a:rPr lang="en-US" altLang="ko-KR" sz="1500" dirty="0"/>
              <a:t>):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작가가격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· </a:t>
            </a:r>
            <a:r>
              <a:rPr lang="ko-KR" altLang="en-US" sz="1500" dirty="0"/>
              <a:t>작품설명</a:t>
            </a:r>
            <a:r>
              <a:rPr lang="en-US" altLang="ko-KR" sz="1500" dirty="0"/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500" dirty="0">
                <a:solidFill>
                  <a:srgbClr val="0000FF"/>
                </a:solidFill>
              </a:rPr>
              <a:t>제작 취지나 작품 주요 특성을</a:t>
            </a:r>
            <a:endParaRPr lang="en-US" altLang="ko-KR" sz="15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solidFill>
                  <a:srgbClr val="0000FF"/>
                </a:solidFill>
              </a:rPr>
              <a:t>3~5</a:t>
            </a:r>
            <a:r>
              <a:rPr lang="ko-KR" altLang="en-US" sz="1500" dirty="0">
                <a:solidFill>
                  <a:srgbClr val="0000FF"/>
                </a:solidFill>
              </a:rPr>
              <a:t>문장 내외로 간략히 작성</a:t>
            </a:r>
          </a:p>
        </p:txBody>
      </p:sp>
      <p:cxnSp>
        <p:nvCxnSpPr>
          <p:cNvPr id="10" name="직선 연결선 272">
            <a:extLst>
              <a:ext uri="{FF2B5EF4-FFF2-40B4-BE49-F238E27FC236}">
                <a16:creationId xmlns:a16="http://schemas.microsoft.com/office/drawing/2014/main" id="{918A6E88-B0EA-4722-B453-542CF40DF777}"/>
              </a:ext>
            </a:extLst>
          </p:cNvPr>
          <p:cNvCxnSpPr>
            <a:cxnSpLocks/>
          </p:cNvCxnSpPr>
          <p:nvPr/>
        </p:nvCxnSpPr>
        <p:spPr>
          <a:xfrm>
            <a:off x="254000" y="667266"/>
            <a:ext cx="8483601" cy="0"/>
          </a:xfrm>
          <a:prstGeom prst="line">
            <a:avLst/>
          </a:prstGeom>
          <a:ln w="12700">
            <a:solidFill>
              <a:srgbClr val="84848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2602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51F699A4-AAB5-4C48-985B-A5A11B7458C0}"/>
              </a:ext>
            </a:extLst>
          </p:cNvPr>
          <p:cNvSpPr/>
          <p:nvPr/>
        </p:nvSpPr>
        <p:spPr>
          <a:xfrm>
            <a:off x="330200" y="850901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측면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>
                <a:solidFill>
                  <a:srgbClr val="0000FF"/>
                </a:solidFill>
              </a:rPr>
              <a:t>좌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8BD4AE-8C11-482E-A404-D5838D0B1FEE}"/>
              </a:ext>
            </a:extLst>
          </p:cNvPr>
          <p:cNvSpPr txBox="1"/>
          <p:nvPr/>
        </p:nvSpPr>
        <p:spPr>
          <a:xfrm>
            <a:off x="254000" y="285234"/>
            <a:ext cx="2137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출품작 세부 내용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cxnSp>
        <p:nvCxnSpPr>
          <p:cNvPr id="10" name="직선 연결선 272">
            <a:extLst>
              <a:ext uri="{FF2B5EF4-FFF2-40B4-BE49-F238E27FC236}">
                <a16:creationId xmlns:a16="http://schemas.microsoft.com/office/drawing/2014/main" id="{918A6E88-B0EA-4722-B453-542CF40DF777}"/>
              </a:ext>
            </a:extLst>
          </p:cNvPr>
          <p:cNvCxnSpPr>
            <a:cxnSpLocks/>
          </p:cNvCxnSpPr>
          <p:nvPr/>
        </p:nvCxnSpPr>
        <p:spPr>
          <a:xfrm>
            <a:off x="254000" y="667266"/>
            <a:ext cx="8483601" cy="0"/>
          </a:xfrm>
          <a:prstGeom prst="line">
            <a:avLst/>
          </a:prstGeom>
          <a:ln w="12700">
            <a:solidFill>
              <a:srgbClr val="84848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>
            <a:extLst>
              <a:ext uri="{FF2B5EF4-FFF2-40B4-BE49-F238E27FC236}">
                <a16:creationId xmlns:a16="http://schemas.microsoft.com/office/drawing/2014/main" id="{B0554E44-372E-431E-B887-25EA8DB4A413}"/>
              </a:ext>
            </a:extLst>
          </p:cNvPr>
          <p:cNvSpPr/>
          <p:nvPr/>
        </p:nvSpPr>
        <p:spPr>
          <a:xfrm>
            <a:off x="4588934" y="850901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측면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>
                <a:solidFill>
                  <a:srgbClr val="0000FF"/>
                </a:solidFill>
              </a:rPr>
              <a:t>우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636AA8E-93A4-4517-9FC0-F1B14D62F8C6}"/>
              </a:ext>
            </a:extLst>
          </p:cNvPr>
          <p:cNvSpPr/>
          <p:nvPr/>
        </p:nvSpPr>
        <p:spPr>
          <a:xfrm>
            <a:off x="330200" y="3712634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측면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 err="1">
                <a:solidFill>
                  <a:srgbClr val="0000FF"/>
                </a:solidFill>
              </a:rPr>
              <a:t>부감샷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7CDD382-C287-40ED-96E6-C773239B9AD3}"/>
              </a:ext>
            </a:extLst>
          </p:cNvPr>
          <p:cNvSpPr/>
          <p:nvPr/>
        </p:nvSpPr>
        <p:spPr>
          <a:xfrm>
            <a:off x="4588934" y="3712633"/>
            <a:ext cx="4148668" cy="277282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대표 이미지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기타사진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68546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5C29882E-53B2-4C4C-A741-1D2F26F798E0}"/>
              </a:ext>
            </a:extLst>
          </p:cNvPr>
          <p:cNvSpPr/>
          <p:nvPr/>
        </p:nvSpPr>
        <p:spPr>
          <a:xfrm>
            <a:off x="461432" y="435658"/>
            <a:ext cx="4847167" cy="370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1010" indent="-461010" fontAlgn="base">
              <a:lnSpc>
                <a:spcPct val="110000"/>
              </a:lnSpc>
            </a:pP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신분증 사본 첨부</a:t>
            </a:r>
            <a:endParaRPr lang="en-US" altLang="ko-KR" b="1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04DCECF5-6313-4A80-B787-F9A91D7FB4BD}"/>
              </a:ext>
            </a:extLst>
          </p:cNvPr>
          <p:cNvSpPr/>
          <p:nvPr/>
        </p:nvSpPr>
        <p:spPr>
          <a:xfrm>
            <a:off x="461433" y="1007533"/>
            <a:ext cx="8284634" cy="54779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2C13140-F383-44C1-B091-BF3B07C7C647}"/>
              </a:ext>
            </a:extLst>
          </p:cNvPr>
          <p:cNvSpPr/>
          <p:nvPr/>
        </p:nvSpPr>
        <p:spPr>
          <a:xfrm>
            <a:off x="6950346" y="668093"/>
            <a:ext cx="18565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※ </a:t>
            </a:r>
            <a:r>
              <a:rPr lang="ko-KR" altLang="en-US" sz="12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본인 생년월일 증빙용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896061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C3B21776-8EBC-4C61-B694-0603A4030BA0}"/>
              </a:ext>
            </a:extLst>
          </p:cNvPr>
          <p:cNvSpPr/>
          <p:nvPr/>
        </p:nvSpPr>
        <p:spPr>
          <a:xfrm>
            <a:off x="148166" y="118713"/>
            <a:ext cx="8847668" cy="66122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B68EDED-7E79-49B4-9B23-1D2A658766A2}"/>
              </a:ext>
            </a:extLst>
          </p:cNvPr>
          <p:cNvSpPr/>
          <p:nvPr/>
        </p:nvSpPr>
        <p:spPr>
          <a:xfrm>
            <a:off x="541866" y="4945205"/>
            <a:ext cx="8060266" cy="1607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상기 참여자는 ‘개인정보 수집 및 이용’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, ‘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고유식별정보 처리’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, ‘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개인정보의 제</a:t>
            </a:r>
            <a:r>
              <a:rPr lang="en-US" altLang="ko-KR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자 제공’ </a:t>
            </a:r>
            <a:endParaRPr lang="en-US" altLang="ko-KR" sz="1400" kern="0" spc="-3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ctr" fontAlgn="base">
              <a:lnSpc>
                <a:spcPct val="160000"/>
              </a:lnSpc>
            </a:pPr>
            <a:r>
              <a:rPr lang="ko-KR" altLang="en-US" sz="1400" kern="0" spc="-30" dirty="0">
                <a:solidFill>
                  <a:srgbClr val="000000"/>
                </a:solidFill>
                <a:latin typeface="맑은 고딕" panose="020B0503020000020004" pitchFamily="50" charset="-127"/>
              </a:rPr>
              <a:t>내용을 읽고 명</a:t>
            </a:r>
            <a:r>
              <a:rPr lang="ko-KR" altLang="en-US" sz="1400" kern="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확히 이해하였으며</a:t>
            </a:r>
            <a:r>
              <a:rPr lang="ko-KR" altLang="en-US" sz="1400" kern="0" spc="-40" dirty="0">
                <a:solidFill>
                  <a:srgbClr val="000000"/>
                </a:solidFill>
                <a:latin typeface="함초롬바탕" panose="02030604000101010101" pitchFamily="18" charset="-127"/>
              </a:rPr>
              <a:t> </a:t>
            </a:r>
            <a:r>
              <a:rPr lang="ko-KR" altLang="en-US" sz="1400" kern="0" spc="-40" dirty="0">
                <a:solidFill>
                  <a:srgbClr val="000000"/>
                </a:solidFill>
                <a:latin typeface="맑은 고딕" panose="020B0503020000020004" pitchFamily="50" charset="-127"/>
              </a:rPr>
              <a:t>이에 동의합니다</a:t>
            </a:r>
            <a:r>
              <a:rPr lang="en-US" altLang="ko-KR" sz="1400" kern="0" spc="-4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ko-KR" altLang="en-US" sz="1400" kern="0" spc="-40" dirty="0">
              <a:solidFill>
                <a:srgbClr val="000000"/>
              </a:solidFill>
              <a:latin typeface="함초롬바탕" panose="02030604000101010101" pitchFamily="18" charset="-127"/>
              <a:ea typeface="KoPub바탕체 Light"/>
            </a:endParaRPr>
          </a:p>
          <a:p>
            <a:pPr marR="63500" algn="ctr" fontAlgn="base">
              <a:lnSpc>
                <a:spcPct val="160000"/>
              </a:lnSpc>
            </a:pP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2025</a:t>
            </a:r>
            <a:r>
              <a:rPr lang="ko-KR" altLang="en-US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년     월     일 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r" fontAlgn="base">
              <a:lnSpc>
                <a:spcPct val="160000"/>
              </a:lnSpc>
            </a:pPr>
            <a:r>
              <a:rPr lang="ko-KR" altLang="en-US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신청인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:             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( </a:t>
            </a:r>
            <a:r>
              <a:rPr lang="ko-KR" altLang="en-US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인 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3B7E878D-582B-4A54-9138-060833396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3792233"/>
              </p:ext>
            </p:extLst>
          </p:nvPr>
        </p:nvGraphicFramePr>
        <p:xfrm>
          <a:off x="664631" y="1110089"/>
          <a:ext cx="7814733" cy="3449722"/>
        </p:xfrm>
        <a:graphic>
          <a:graphicData uri="http://schemas.openxmlformats.org/drawingml/2006/table">
            <a:tbl>
              <a:tblPr/>
              <a:tblGrid>
                <a:gridCol w="1706036">
                  <a:extLst>
                    <a:ext uri="{9D8B030D-6E8A-4147-A177-3AD203B41FA5}">
                      <a16:colId xmlns:a16="http://schemas.microsoft.com/office/drawing/2014/main" val="3825963967"/>
                    </a:ext>
                  </a:extLst>
                </a:gridCol>
                <a:gridCol w="6108697">
                  <a:extLst>
                    <a:ext uri="{9D8B030D-6E8A-4147-A177-3AD203B41FA5}">
                      <a16:colId xmlns:a16="http://schemas.microsoft.com/office/drawing/2014/main" val="2439161456"/>
                    </a:ext>
                  </a:extLst>
                </a:gridCol>
              </a:tblGrid>
              <a:tr h="1276605">
                <a:tc gridSpan="2">
                  <a:txBody>
                    <a:bodyPr/>
                    <a:lstStyle/>
                    <a:p>
                      <a:pPr marL="2207260" marR="127000" indent="-22072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수집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이용 목적</a:t>
                      </a:r>
                      <a:endParaRPr lang="en-US" altLang="ko-KR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207260" marR="127000" indent="-22072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- 2025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공예트렌드페어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참가 신청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적격 여부 확인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심사 등을 위한 정보 확인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207260" marR="127000" indent="-22072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심사위원 선정 시 심사 대상자와의 이해관계 확인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12700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선정 후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참가사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홍보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소개 등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207260" marR="127000" indent="-22072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207260" marR="127000" indent="-22072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수집 항목 및 정보 보유 기간</a:t>
                      </a:r>
                      <a:endParaRPr lang="en-US" altLang="ko-KR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207260" marR="127000" indent="-22072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237" marR="43237" marT="11954" marB="11954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 marL="61040" marR="61040" marT="30520" marB="305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9364186"/>
                  </a:ext>
                </a:extLst>
              </a:tr>
              <a:tr h="545400">
                <a:tc>
                  <a:txBody>
                    <a:bodyPr/>
                    <a:lstStyle/>
                    <a:p>
                      <a:pPr marL="144780" marR="0" indent="-14478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수집항목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개인식별정보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237" marR="43237" marT="11954" marB="11954" anchor="ctr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1770" marR="0" indent="-19177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성명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한글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영문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홈페이지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신분증 사본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SNS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주소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주요 경력 및 이력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91770" marR="0" indent="-19177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참가 정보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출품작 사진 및 정보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237" marR="43237" marT="11954" marB="11954" anchor="ctr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03776995"/>
                  </a:ext>
                </a:extLst>
              </a:tr>
              <a:tr h="516185">
                <a:tc>
                  <a:txBody>
                    <a:bodyPr/>
                    <a:lstStyle/>
                    <a:p>
                      <a:pPr marL="123190" marR="0" indent="-12319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정보 보유 및 이용 기간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237" marR="43237" marT="11954" marB="11954" anchor="ctr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marR="0" indent="-17145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동의서가 작성된 시점부터 정보 수집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이용 목적이 종료되는 시점까지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 원활한 행사를 위해 행사 종료 시점까지 보관 및 이용 할 수 있음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3237" marR="43237" marT="11954" marB="11954" anchor="ctr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2219468"/>
                  </a:ext>
                </a:extLst>
              </a:tr>
              <a:tr h="795906">
                <a:tc gridSpan="2">
                  <a:txBody>
                    <a:bodyPr/>
                    <a:lstStyle/>
                    <a:p>
                      <a:pPr marL="123190" marR="0" lvl="0" indent="-12319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effectLst/>
                          <a:latin typeface="+mn-ea"/>
                          <a:ea typeface="+mn-ea"/>
                        </a:rPr>
                        <a:t>3. </a:t>
                      </a:r>
                      <a:r>
                        <a:rPr lang="ko-KR" altLang="en-US" sz="1000" b="1" dirty="0">
                          <a:effectLst/>
                          <a:latin typeface="+mn-ea"/>
                          <a:ea typeface="+mn-ea"/>
                        </a:rPr>
                        <a:t>유의사항 </a:t>
                      </a:r>
                      <a:endParaRPr lang="en-US" altLang="ko-KR" sz="1000" b="1" dirty="0">
                        <a:effectLst/>
                        <a:latin typeface="+mn-ea"/>
                        <a:ea typeface="+mn-ea"/>
                      </a:endParaRPr>
                    </a:p>
                    <a:p>
                      <a:pPr marL="123190" marR="0" lvl="0" indent="-12319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000" dirty="0">
                          <a:effectLst/>
                          <a:latin typeface="+mn-ea"/>
                          <a:ea typeface="+mn-ea"/>
                        </a:rPr>
                        <a:t>귀 신청인은 상기 동의를 거부할 수 있습니다</a:t>
                      </a:r>
                      <a:r>
                        <a:rPr lang="en-US" altLang="ko-KR" sz="1000" dirty="0"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000" dirty="0">
                          <a:effectLst/>
                          <a:latin typeface="+mn-ea"/>
                          <a:ea typeface="+mn-ea"/>
                        </a:rPr>
                        <a:t>다만</a:t>
                      </a:r>
                      <a:r>
                        <a:rPr lang="en-US" altLang="ko-KR" sz="1000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dirty="0">
                          <a:effectLst/>
                          <a:latin typeface="+mn-ea"/>
                          <a:ea typeface="+mn-ea"/>
                        </a:rPr>
                        <a:t>해당 수집 항목은 본 공고의 목적 수행에 반드시 필요한 사항으로 미동의 시 참여가 불가합니다</a:t>
                      </a:r>
                      <a:r>
                        <a:rPr lang="en-US" altLang="ko-KR" sz="1000" dirty="0"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L="43237" marR="43237" marT="11954" marB="11954" anchor="ctr">
                    <a:lnL>
                      <a:noFill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170180" marR="0" indent="-17018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43237" marR="43237" marT="11954" marB="119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48979"/>
                  </a:ext>
                </a:extLst>
              </a:tr>
            </a:tbl>
          </a:graphicData>
        </a:graphic>
      </p:graphicFrame>
      <p:sp>
        <p:nvSpPr>
          <p:cNvPr id="10" name="직사각형 9">
            <a:extLst>
              <a:ext uri="{FF2B5EF4-FFF2-40B4-BE49-F238E27FC236}">
                <a16:creationId xmlns:a16="http://schemas.microsoft.com/office/drawing/2014/main" id="{C589690B-ABEF-4ECC-9151-4FE55F5B6FC8}"/>
              </a:ext>
            </a:extLst>
          </p:cNvPr>
          <p:cNvSpPr/>
          <p:nvPr/>
        </p:nvSpPr>
        <p:spPr>
          <a:xfrm>
            <a:off x="2552054" y="355364"/>
            <a:ext cx="4039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dirty="0">
                <a:latin typeface="+mn-ea"/>
              </a:rPr>
              <a:t>수</a:t>
            </a:r>
            <a:r>
              <a:rPr lang="ko-KR" altLang="en-US" b="1" dirty="0"/>
              <a:t>개인정보 수집 및 이용에 관한 동의서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2368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566</Words>
  <Application>Microsoft Office PowerPoint</Application>
  <PresentationFormat>화면 슬라이드 쇼(4:3)</PresentationFormat>
  <Paragraphs>126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1" baseType="lpstr">
      <vt:lpstr>KoPub바탕체 Light</vt:lpstr>
      <vt:lpstr>맑은 고딕</vt:lpstr>
      <vt:lpstr>바탕</vt:lpstr>
      <vt:lpstr>함초롬돋움</vt:lpstr>
      <vt:lpstr>함초롬바탕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이승연</dc:creator>
  <cp:lastModifiedBy>KCDF</cp:lastModifiedBy>
  <cp:revision>20</cp:revision>
  <dcterms:created xsi:type="dcterms:W3CDTF">2025-05-02T05:54:40Z</dcterms:created>
  <dcterms:modified xsi:type="dcterms:W3CDTF">2025-08-20T00:33:40Z</dcterms:modified>
</cp:coreProperties>
</file>